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8"/>
  </p:notesMasterIdLst>
  <p:handoutMasterIdLst>
    <p:handoutMasterId r:id="rId29"/>
  </p:handoutMasterIdLst>
  <p:sldIdLst>
    <p:sldId id="256" r:id="rId2"/>
    <p:sldId id="284" r:id="rId3"/>
    <p:sldId id="281" r:id="rId4"/>
    <p:sldId id="282" r:id="rId5"/>
    <p:sldId id="283" r:id="rId6"/>
    <p:sldId id="257" r:id="rId7"/>
    <p:sldId id="258" r:id="rId8"/>
    <p:sldId id="276" r:id="rId9"/>
    <p:sldId id="277" r:id="rId10"/>
    <p:sldId id="259" r:id="rId11"/>
    <p:sldId id="279" r:id="rId12"/>
    <p:sldId id="278" r:id="rId13"/>
    <p:sldId id="260" r:id="rId14"/>
    <p:sldId id="261" r:id="rId15"/>
    <p:sldId id="262" r:id="rId16"/>
    <p:sldId id="263" r:id="rId17"/>
    <p:sldId id="264" r:id="rId18"/>
    <p:sldId id="265" r:id="rId19"/>
    <p:sldId id="266" r:id="rId20"/>
    <p:sldId id="280" r:id="rId21"/>
    <p:sldId id="267" r:id="rId22"/>
    <p:sldId id="269" r:id="rId23"/>
    <p:sldId id="270" r:id="rId24"/>
    <p:sldId id="272" r:id="rId25"/>
    <p:sldId id="273"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508036-3B8E-4F98-97DC-570167FC92D3}" type="datetimeFigureOut">
              <a:rPr lang="en-US" smtClean="0"/>
              <a:t>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C41D-8C8E-4D9B-AFA7-8368009845F5}" type="slidenum">
              <a:rPr lang="en-US" smtClean="0"/>
              <a:t>‹#›</a:t>
            </a:fld>
            <a:endParaRPr lang="en-US"/>
          </a:p>
        </p:txBody>
      </p:sp>
    </p:spTree>
    <p:extLst>
      <p:ext uri="{BB962C8B-B14F-4D97-AF65-F5344CB8AC3E}">
        <p14:creationId xmlns:p14="http://schemas.microsoft.com/office/powerpoint/2010/main" val="120003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0C7FE-8807-43E3-A263-E981C3B37A65}" type="datetimeFigureOut">
              <a:rPr lang="en-US" smtClean="0"/>
              <a:t>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C8C547-695F-4CDF-BC2E-570A804B0FD5}" type="slidenum">
              <a:rPr lang="en-US" smtClean="0"/>
              <a:t>‹#›</a:t>
            </a:fld>
            <a:endParaRPr lang="en-US"/>
          </a:p>
        </p:txBody>
      </p:sp>
    </p:spTree>
    <p:extLst>
      <p:ext uri="{BB962C8B-B14F-4D97-AF65-F5344CB8AC3E}">
        <p14:creationId xmlns:p14="http://schemas.microsoft.com/office/powerpoint/2010/main" val="4212986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C8C547-695F-4CDF-BC2E-570A804B0FD5}" type="slidenum">
              <a:rPr lang="en-US" smtClean="0"/>
              <a:t>15</a:t>
            </a:fld>
            <a:endParaRPr lang="en-US"/>
          </a:p>
        </p:txBody>
      </p:sp>
    </p:spTree>
    <p:extLst>
      <p:ext uri="{BB962C8B-B14F-4D97-AF65-F5344CB8AC3E}">
        <p14:creationId xmlns:p14="http://schemas.microsoft.com/office/powerpoint/2010/main" val="1387226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9D17B3-EF8C-4FE1-92E6-8ADE7F5060BF}"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D17B3-EF8C-4FE1-92E6-8ADE7F5060BF}"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D17B3-EF8C-4FE1-92E6-8ADE7F5060BF}"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D17B3-EF8C-4FE1-92E6-8ADE7F5060BF}"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D17B3-EF8C-4FE1-92E6-8ADE7F5060BF}"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9D17B3-EF8C-4FE1-92E6-8ADE7F5060BF}"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9D17B3-EF8C-4FE1-92E6-8ADE7F5060BF}"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9D17B3-EF8C-4FE1-92E6-8ADE7F5060BF}"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D17B3-EF8C-4FE1-92E6-8ADE7F5060BF}"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D17B3-EF8C-4FE1-92E6-8ADE7F5060BF}"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D17B3-EF8C-4FE1-92E6-8ADE7F5060BF}"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52B91-19F3-4456-8915-ADFB03D08D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D17B3-EF8C-4FE1-92E6-8ADE7F5060BF}" type="datetimeFigureOut">
              <a:rPr lang="en-US" smtClean="0"/>
              <a:t>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52B91-19F3-4456-8915-ADFB03D08D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biblegateway.com/passage/?search=Romans+10&amp;version=NI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9"/>
            <a:ext cx="7772400" cy="2143140"/>
          </a:xfrm>
        </p:spPr>
        <p:txBody>
          <a:bodyPr>
            <a:noAutofit/>
          </a:bodyPr>
          <a:lstStyle/>
          <a:p>
            <a:r>
              <a:rPr lang="en-US" sz="5400" b="1" i="1" dirty="0" smtClean="0">
                <a:solidFill>
                  <a:schemeClr val="accent6">
                    <a:lumMod val="75000"/>
                  </a:schemeClr>
                </a:solidFill>
              </a:rPr>
              <a:t>Creative Conversational Evangelism</a:t>
            </a:r>
            <a:br>
              <a:rPr lang="en-US" sz="5400" b="1" i="1" dirty="0" smtClean="0">
                <a:solidFill>
                  <a:schemeClr val="accent6">
                    <a:lumMod val="75000"/>
                  </a:schemeClr>
                </a:solidFill>
              </a:rPr>
            </a:br>
            <a:endParaRPr lang="en-US" sz="5400" b="1" i="1" dirty="0">
              <a:solidFill>
                <a:schemeClr val="accent6">
                  <a:lumMod val="75000"/>
                </a:schemeClr>
              </a:solidFill>
            </a:endParaRPr>
          </a:p>
        </p:txBody>
      </p:sp>
      <p:sp>
        <p:nvSpPr>
          <p:cNvPr id="5" name="Subtitle 4"/>
          <p:cNvSpPr>
            <a:spLocks noGrp="1"/>
          </p:cNvSpPr>
          <p:nvPr>
            <p:ph type="subTitle" idx="1"/>
          </p:nvPr>
        </p:nvSpPr>
        <p:spPr>
          <a:xfrm>
            <a:off x="1640364" y="7104362"/>
            <a:ext cx="12581238" cy="3631835"/>
          </a:xfrm>
        </p:spPr>
        <p:txBody>
          <a:bodyPr/>
          <a:lstStyle/>
          <a:p>
            <a:endParaRPr lang="en-JM" dirty="0"/>
          </a:p>
        </p:txBody>
      </p:sp>
      <p:pic>
        <p:nvPicPr>
          <p:cNvPr id="1026" name="Picture 2" descr="May Pen town centre; the large open-air market is just behind the buildings on the le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276872"/>
            <a:ext cx="5616624" cy="38884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6000" b="1" dirty="0" smtClean="0"/>
              <a:t>What is Evangelism?</a:t>
            </a:r>
            <a:r>
              <a:rPr lang="en-US" sz="6000" dirty="0" smtClean="0"/>
              <a:t/>
            </a:r>
            <a:br>
              <a:rPr lang="en-US" sz="6000" dirty="0" smtClean="0"/>
            </a:br>
            <a:endParaRPr lang="en-US" sz="6000" dirty="0"/>
          </a:p>
        </p:txBody>
      </p:sp>
      <p:sp>
        <p:nvSpPr>
          <p:cNvPr id="3" name="Content Placeholder 2"/>
          <p:cNvSpPr>
            <a:spLocks noGrp="1"/>
          </p:cNvSpPr>
          <p:nvPr>
            <p:ph idx="1"/>
          </p:nvPr>
        </p:nvSpPr>
        <p:spPr/>
        <p:txBody>
          <a:bodyPr>
            <a:normAutofit/>
          </a:bodyPr>
          <a:lstStyle/>
          <a:p>
            <a:r>
              <a:rPr lang="en-US" sz="4000" dirty="0" smtClean="0"/>
              <a:t>Many </a:t>
            </a:r>
            <a:r>
              <a:rPr lang="en-US" sz="4000" dirty="0"/>
              <a:t>persons use the word evangelism in different ways. For some it is a noun while for others it is living </a:t>
            </a:r>
            <a:r>
              <a:rPr lang="en-US" sz="4000" dirty="0" smtClean="0"/>
              <a:t>and active, </a:t>
            </a:r>
            <a:r>
              <a:rPr lang="en-US" sz="4000" dirty="0"/>
              <a:t>undertaken by all who are truly Christian</a:t>
            </a:r>
            <a:r>
              <a:rPr lang="en-US" sz="4000" dirty="0" smtClean="0"/>
              <a:t>.</a:t>
            </a:r>
          </a:p>
          <a:p>
            <a:pPr>
              <a:buNone/>
            </a:pPr>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
            </a:r>
            <a:br>
              <a:rPr lang="en-US" b="1" dirty="0" smtClean="0"/>
            </a:br>
            <a:r>
              <a:rPr lang="en-US" b="1" dirty="0" smtClean="0"/>
              <a:t>What </a:t>
            </a:r>
            <a:r>
              <a:rPr lang="en-US" b="1" dirty="0"/>
              <a:t>is Evangelism?</a:t>
            </a:r>
            <a:r>
              <a:rPr lang="en-US" dirty="0"/>
              <a:t/>
            </a:r>
            <a:br>
              <a:rPr lang="en-US" dirty="0"/>
            </a:br>
            <a:endParaRPr lang="en-JM" dirty="0"/>
          </a:p>
        </p:txBody>
      </p:sp>
      <p:sp>
        <p:nvSpPr>
          <p:cNvPr id="3" name="Content Placeholder 2"/>
          <p:cNvSpPr>
            <a:spLocks noGrp="1"/>
          </p:cNvSpPr>
          <p:nvPr>
            <p:ph idx="1"/>
          </p:nvPr>
        </p:nvSpPr>
        <p:spPr/>
        <p:txBody>
          <a:bodyPr>
            <a:normAutofit/>
          </a:bodyPr>
          <a:lstStyle/>
          <a:p>
            <a:r>
              <a:rPr lang="en-US" sz="4400" dirty="0"/>
              <a:t>It is even used interchangeably with missions. </a:t>
            </a:r>
          </a:p>
          <a:p>
            <a:r>
              <a:rPr lang="en-US" sz="4400" dirty="0"/>
              <a:t>However what does the Bible say about this very important word</a:t>
            </a:r>
            <a:r>
              <a:rPr lang="en-US" sz="4400" dirty="0" smtClean="0"/>
              <a:t>.</a:t>
            </a:r>
            <a:endParaRPr lang="en-US" sz="4400" dirty="0"/>
          </a:p>
        </p:txBody>
      </p:sp>
    </p:spTree>
    <p:extLst>
      <p:ext uri="{BB962C8B-B14F-4D97-AF65-F5344CB8AC3E}">
        <p14:creationId xmlns:p14="http://schemas.microsoft.com/office/powerpoint/2010/main" val="48054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900" b="1" dirty="0" smtClean="0"/>
              <a:t>What </a:t>
            </a:r>
            <a:r>
              <a:rPr lang="en-US" sz="4900" b="1" dirty="0"/>
              <a:t>is Evangelism?</a:t>
            </a:r>
            <a:r>
              <a:rPr lang="en-US" sz="4900" dirty="0"/>
              <a:t/>
            </a:r>
            <a:br>
              <a:rPr lang="en-US" sz="4900" dirty="0"/>
            </a:br>
            <a:endParaRPr lang="en-JM" sz="4900" dirty="0"/>
          </a:p>
        </p:txBody>
      </p:sp>
      <p:sp>
        <p:nvSpPr>
          <p:cNvPr id="3" name="Content Placeholder 2"/>
          <p:cNvSpPr>
            <a:spLocks noGrp="1"/>
          </p:cNvSpPr>
          <p:nvPr>
            <p:ph idx="1"/>
          </p:nvPr>
        </p:nvSpPr>
        <p:spPr/>
        <p:txBody>
          <a:bodyPr>
            <a:normAutofit/>
          </a:bodyPr>
          <a:lstStyle/>
          <a:p>
            <a:r>
              <a:rPr lang="en-US" sz="4400" dirty="0"/>
              <a:t>When we look in scripture we discover that this word is not even present.</a:t>
            </a:r>
          </a:p>
          <a:p>
            <a:r>
              <a:rPr lang="en-US" sz="4400" dirty="0"/>
              <a:t> There is no direct equivalent English word for evangelism in the New Testament. </a:t>
            </a:r>
          </a:p>
          <a:p>
            <a:endParaRPr lang="en-JM" sz="4400" dirty="0"/>
          </a:p>
        </p:txBody>
      </p:sp>
    </p:spTree>
    <p:extLst>
      <p:ext uri="{BB962C8B-B14F-4D97-AF65-F5344CB8AC3E}">
        <p14:creationId xmlns:p14="http://schemas.microsoft.com/office/powerpoint/2010/main" val="60330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EVANGELISM</a:t>
            </a:r>
            <a:endParaRPr lang="en-US" b="1" dirty="0"/>
          </a:p>
        </p:txBody>
      </p:sp>
      <p:sp>
        <p:nvSpPr>
          <p:cNvPr id="3" name="Content Placeholder 2"/>
          <p:cNvSpPr>
            <a:spLocks noGrp="1"/>
          </p:cNvSpPr>
          <p:nvPr>
            <p:ph idx="1"/>
          </p:nvPr>
        </p:nvSpPr>
        <p:spPr/>
        <p:txBody>
          <a:bodyPr>
            <a:normAutofit/>
          </a:bodyPr>
          <a:lstStyle/>
          <a:p>
            <a:pPr lvl="0"/>
            <a:r>
              <a:rPr lang="en-US" sz="3600" u="sng" dirty="0" smtClean="0"/>
              <a:t>GOOD NEWS </a:t>
            </a:r>
            <a:r>
              <a:rPr lang="en-US" sz="3600" dirty="0" smtClean="0"/>
              <a:t>“Gospel</a:t>
            </a:r>
            <a:r>
              <a:rPr lang="en-US" sz="3600" dirty="0" smtClean="0"/>
              <a:t>”- to describe what is said (Mark1 : 14-15)</a:t>
            </a:r>
          </a:p>
          <a:p>
            <a:pPr lvl="0"/>
            <a:r>
              <a:rPr lang="en-US" sz="3600" dirty="0" smtClean="0"/>
              <a:t> “</a:t>
            </a:r>
            <a:r>
              <a:rPr lang="en-US" sz="3600" u="sng" dirty="0" smtClean="0"/>
              <a:t>Evangelist</a:t>
            </a:r>
            <a:r>
              <a:rPr lang="en-US" sz="3600" u="sng" dirty="0" smtClean="0"/>
              <a:t>”</a:t>
            </a:r>
            <a:r>
              <a:rPr lang="en-US" sz="3600" dirty="0" smtClean="0"/>
              <a:t> to describe the person who is telling the gospel Acts 21:8,Eph 4:11)</a:t>
            </a:r>
          </a:p>
          <a:p>
            <a:pPr lvl="0"/>
            <a:r>
              <a:rPr lang="en-US" sz="3600" dirty="0" smtClean="0"/>
              <a:t> “</a:t>
            </a:r>
            <a:r>
              <a:rPr lang="en-US" sz="3600" u="sng" dirty="0" smtClean="0"/>
              <a:t>To </a:t>
            </a:r>
            <a:r>
              <a:rPr lang="en-US" sz="3600" u="sng" dirty="0" smtClean="0"/>
              <a:t>proclaim the Gospel” </a:t>
            </a:r>
            <a:r>
              <a:rPr lang="en-US" sz="3600" dirty="0" smtClean="0"/>
              <a:t>– to describe the activity of telling the gospel </a:t>
            </a:r>
            <a:r>
              <a:rPr lang="en-US" sz="3600" dirty="0" smtClean="0"/>
              <a:t>(Romans 10:15)</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So </a:t>
            </a:r>
            <a:r>
              <a:rPr lang="en-US" b="1" dirty="0" smtClean="0"/>
              <a:t>What </a:t>
            </a:r>
            <a:r>
              <a:rPr lang="en-US" b="1" dirty="0" smtClean="0"/>
              <a:t>is EVANGELISM?</a:t>
            </a:r>
            <a:br>
              <a:rPr lang="en-US" b="1" dirty="0" smtClean="0"/>
            </a:br>
            <a:endParaRPr lang="en-US" b="1" dirty="0"/>
          </a:p>
        </p:txBody>
      </p:sp>
      <p:sp>
        <p:nvSpPr>
          <p:cNvPr id="3" name="Content Placeholder 2"/>
          <p:cNvSpPr>
            <a:spLocks noGrp="1"/>
          </p:cNvSpPr>
          <p:nvPr>
            <p:ph idx="1"/>
          </p:nvPr>
        </p:nvSpPr>
        <p:spPr>
          <a:xfrm>
            <a:off x="323528" y="1600200"/>
            <a:ext cx="8363272" cy="4525963"/>
          </a:xfrm>
        </p:spPr>
        <p:txBody>
          <a:bodyPr>
            <a:normAutofit fontScale="92500" lnSpcReduction="20000"/>
          </a:bodyPr>
          <a:lstStyle/>
          <a:p>
            <a:pPr>
              <a:buNone/>
            </a:pPr>
            <a:r>
              <a:rPr lang="en-JM" b="1" u="sng" dirty="0" smtClean="0"/>
              <a:t>Definition of Evangelism</a:t>
            </a:r>
            <a:endParaRPr lang="en-US" b="1" u="sng" dirty="0"/>
          </a:p>
          <a:p>
            <a:r>
              <a:rPr lang="en-US" sz="3500" dirty="0"/>
              <a:t>It is our </a:t>
            </a:r>
            <a:r>
              <a:rPr lang="en-US" sz="3500" dirty="0" smtClean="0"/>
              <a:t>human</a:t>
            </a:r>
            <a:r>
              <a:rPr lang="en-US" sz="3500" b="1" dirty="0"/>
              <a:t> </a:t>
            </a:r>
            <a:r>
              <a:rPr lang="en-US" sz="3500" b="1" u="sng" dirty="0"/>
              <a:t>Effort</a:t>
            </a:r>
            <a:r>
              <a:rPr lang="en-US" sz="3500" dirty="0" smtClean="0"/>
              <a:t> </a:t>
            </a:r>
            <a:r>
              <a:rPr lang="en-US" sz="3500" dirty="0"/>
              <a:t>to  proclaiming the message </a:t>
            </a:r>
            <a:r>
              <a:rPr lang="en-US" sz="3500" dirty="0" smtClean="0"/>
              <a:t>that</a:t>
            </a:r>
            <a:r>
              <a:rPr lang="en-US" sz="3500" b="1" dirty="0"/>
              <a:t> </a:t>
            </a:r>
            <a:r>
              <a:rPr lang="en-US" sz="3500" b="1" u="sng" dirty="0"/>
              <a:t>Jesus Christ</a:t>
            </a:r>
            <a:r>
              <a:rPr lang="en-US" sz="3500" u="sng" dirty="0" smtClean="0"/>
              <a:t> </a:t>
            </a:r>
            <a:r>
              <a:rPr lang="en-US" sz="3500" dirty="0"/>
              <a:t>is ( owner and savior) which involves </a:t>
            </a:r>
            <a:r>
              <a:rPr lang="en-US" sz="3500" dirty="0" smtClean="0"/>
              <a:t>our</a:t>
            </a:r>
            <a:r>
              <a:rPr lang="en-US" sz="3500" b="1" dirty="0"/>
              <a:t> </a:t>
            </a:r>
            <a:r>
              <a:rPr lang="en-US" sz="3500" b="1" u="sng" dirty="0"/>
              <a:t>human</a:t>
            </a:r>
            <a:r>
              <a:rPr lang="en-US" sz="3500" b="1" dirty="0"/>
              <a:t> </a:t>
            </a:r>
            <a:r>
              <a:rPr lang="en-US" sz="3500" dirty="0" smtClean="0"/>
              <a:t>communication</a:t>
            </a:r>
            <a:r>
              <a:rPr lang="en-US" sz="3500" dirty="0"/>
              <a:t>, metaphors, stories, experiences, personalities, </a:t>
            </a:r>
            <a:r>
              <a:rPr lang="en-US" sz="3500" b="1" u="sng" dirty="0"/>
              <a:t>context</a:t>
            </a:r>
            <a:r>
              <a:rPr lang="en-US" sz="3500" dirty="0" smtClean="0"/>
              <a:t>, </a:t>
            </a:r>
            <a:r>
              <a:rPr lang="en-US" sz="3500" dirty="0"/>
              <a:t>culture – and trusting and praying that God in his sovereign will , will </a:t>
            </a:r>
            <a:r>
              <a:rPr lang="en-US" sz="3500" b="1" u="sng" dirty="0"/>
              <a:t>supernaturally</a:t>
            </a:r>
            <a:r>
              <a:rPr lang="en-US" sz="3500" dirty="0" smtClean="0"/>
              <a:t> </a:t>
            </a:r>
            <a:r>
              <a:rPr lang="en-US" sz="3500" dirty="0"/>
              <a:t>use our human and natural means to effect his divine purpose.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b="1" dirty="0" smtClean="0"/>
              <a:t>What is Creative/ Conversational Evangelism?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55000" lnSpcReduction="20000"/>
          </a:bodyPr>
          <a:lstStyle/>
          <a:p>
            <a:r>
              <a:rPr lang="en-US" sz="5800" dirty="0" smtClean="0"/>
              <a:t>This </a:t>
            </a:r>
            <a:r>
              <a:rPr lang="en-US" sz="5800" dirty="0"/>
              <a:t>approach to evangelism is where the creative arts (such as music, visual art, drama, film) are </a:t>
            </a:r>
            <a:r>
              <a:rPr lang="en-US" sz="5800" u="sng" dirty="0"/>
              <a:t>utilized</a:t>
            </a:r>
            <a:r>
              <a:rPr lang="en-US" sz="5800" dirty="0"/>
              <a:t> in the sharing of the good news of Jesus’ </a:t>
            </a:r>
            <a:r>
              <a:rPr lang="en-US" sz="5800" dirty="0" smtClean="0"/>
              <a:t>coming . This </a:t>
            </a:r>
            <a:r>
              <a:rPr lang="en-US" sz="5800" dirty="0"/>
              <a:t>approach seeks to build </a:t>
            </a:r>
            <a:r>
              <a:rPr lang="en-US" sz="5800" b="1" dirty="0"/>
              <a:t>Rapport</a:t>
            </a:r>
            <a:r>
              <a:rPr lang="en-US" sz="5800" dirty="0" smtClean="0"/>
              <a:t> </a:t>
            </a:r>
            <a:r>
              <a:rPr lang="en-US" sz="5800" dirty="0"/>
              <a:t>with the seeker through conversation visual or active participation in </a:t>
            </a:r>
            <a:r>
              <a:rPr lang="en-US" sz="5800" dirty="0" smtClean="0"/>
              <a:t>an</a:t>
            </a:r>
            <a:r>
              <a:rPr lang="en-US" sz="5800" b="1" dirty="0"/>
              <a:t> </a:t>
            </a:r>
            <a:r>
              <a:rPr lang="en-US" sz="5800" dirty="0" smtClean="0"/>
              <a:t>activity</a:t>
            </a:r>
            <a:r>
              <a:rPr lang="en-US" sz="5800" dirty="0"/>
              <a:t>. It assumes that the </a:t>
            </a:r>
            <a:r>
              <a:rPr lang="en-US" sz="5800" b="1" u="sng" dirty="0"/>
              <a:t>participant</a:t>
            </a:r>
            <a:r>
              <a:rPr lang="en-US" sz="5800" dirty="0" smtClean="0"/>
              <a:t> </a:t>
            </a:r>
            <a:r>
              <a:rPr lang="en-US" sz="5800" dirty="0"/>
              <a:t>can be an active part of the dialogue without feeling that they are being </a:t>
            </a:r>
            <a:r>
              <a:rPr lang="en-US" sz="5800" b="1" u="sng" dirty="0"/>
              <a:t>entrapped</a:t>
            </a:r>
            <a:r>
              <a:rPr lang="en-US" sz="5800" dirty="0" smtClean="0"/>
              <a:t> </a:t>
            </a:r>
            <a:r>
              <a:rPr lang="en-US" sz="5800" dirty="0"/>
              <a:t>or condemned</a:t>
            </a:r>
            <a:r>
              <a:rPr lang="en-US" sz="5800" dirty="0" smtClean="0"/>
              <a:t>.</a:t>
            </a:r>
          </a:p>
          <a:p>
            <a:pPr>
              <a:buNone/>
            </a:pPr>
            <a:endParaRPr lang="en-US" sz="51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US" sz="4400" b="1" dirty="0"/>
              <a:t>Question?</a:t>
            </a:r>
            <a:r>
              <a:rPr lang="en-US" sz="4400" dirty="0"/>
              <a:t>  What are some ways you could get a seeker lost person to participate in the sharing or telling of the good news without judging or entrapping them? (write it down and share with your </a:t>
            </a:r>
            <a:r>
              <a:rPr lang="en-US" sz="4400" dirty="0" err="1"/>
              <a:t>neighbour</a:t>
            </a:r>
            <a:r>
              <a:rPr lang="en-US" sz="4400" dirty="0" smtClean="0"/>
              <a:t>).</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does Evangelism work?</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baseline="30000" dirty="0" smtClean="0"/>
              <a:t>14</a:t>
            </a:r>
            <a:r>
              <a:rPr lang="en-US" b="1" baseline="30000" dirty="0"/>
              <a:t> </a:t>
            </a:r>
            <a:r>
              <a:rPr lang="en-US" dirty="0"/>
              <a:t>How, then, can they call on the one they have not believed in? And how can they believe in the one of whom they have not heard? And how can they hear without </a:t>
            </a:r>
            <a:r>
              <a:rPr lang="en-US" b="1" dirty="0"/>
              <a:t>someone preaching</a:t>
            </a:r>
            <a:r>
              <a:rPr lang="en-US" dirty="0"/>
              <a:t> to them? </a:t>
            </a:r>
            <a:r>
              <a:rPr lang="en-US" b="1" baseline="30000" dirty="0"/>
              <a:t>15 </a:t>
            </a:r>
            <a:r>
              <a:rPr lang="en-US" dirty="0"/>
              <a:t>And how can anyone preach unless </a:t>
            </a:r>
            <a:r>
              <a:rPr lang="en-US" b="1" dirty="0"/>
              <a:t>they are sent</a:t>
            </a:r>
            <a:r>
              <a:rPr lang="en-US" dirty="0"/>
              <a:t>? As it is written: “How beautiful are the feet of </a:t>
            </a:r>
            <a:r>
              <a:rPr lang="en-US" b="1" dirty="0"/>
              <a:t>those who bring/good news</a:t>
            </a:r>
            <a:r>
              <a:rPr lang="en-US" dirty="0"/>
              <a: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does Evangelism work?</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baseline="30000" dirty="0" smtClean="0"/>
          </a:p>
          <a:p>
            <a:r>
              <a:rPr lang="en-US" sz="4800" baseline="30000" dirty="0" smtClean="0"/>
              <a:t>16</a:t>
            </a:r>
            <a:r>
              <a:rPr lang="en-US" sz="4800" baseline="30000" dirty="0"/>
              <a:t>. But not all the Israelites accepted the good news. For Isaiah says, “Lord, who has believed our message?”[</a:t>
            </a:r>
            <a:r>
              <a:rPr lang="en-US" sz="4800" u="sng" baseline="30000" dirty="0">
                <a:hlinkClick r:id="rId2" tooltip="See footnote h"/>
              </a:rPr>
              <a:t>h</a:t>
            </a:r>
            <a:r>
              <a:rPr lang="en-US" sz="4800" baseline="30000" dirty="0"/>
              <a:t>] </a:t>
            </a:r>
            <a:r>
              <a:rPr lang="en-US" sz="4800" b="1" baseline="30000" dirty="0"/>
              <a:t>17 </a:t>
            </a:r>
            <a:r>
              <a:rPr lang="en-US" sz="4800" baseline="30000" dirty="0"/>
              <a:t>Consequently, faith comes from hearing the message, and the message is heard through the word about </a:t>
            </a:r>
            <a:r>
              <a:rPr lang="en-US" sz="4800" baseline="30000" dirty="0" smtClean="0"/>
              <a:t>Christ.</a:t>
            </a:r>
          </a:p>
          <a:p>
            <a:pPr>
              <a:buNone/>
            </a:pPr>
            <a:r>
              <a:rPr lang="en-US" dirty="0" smtClean="0"/>
              <a:t>(Romans </a:t>
            </a:r>
            <a:r>
              <a:rPr lang="en-US" dirty="0"/>
              <a:t>10:14-17) </a:t>
            </a:r>
          </a:p>
          <a:p>
            <a:endParaRPr lang="en-US" sz="4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sz="4900" b="1" dirty="0" smtClean="0"/>
              <a:t>Five components to effective </a:t>
            </a:r>
            <a:r>
              <a:rPr lang="en-US" sz="4900" b="1" dirty="0" smtClean="0"/>
              <a:t>Evangelism</a:t>
            </a:r>
            <a:r>
              <a:rPr lang="en-US" sz="4900" dirty="0" smtClean="0"/>
              <a:t/>
            </a:r>
            <a:br>
              <a:rPr lang="en-US" sz="4900" dirty="0" smtClean="0"/>
            </a:br>
            <a:endParaRPr lang="en-US" sz="4900" dirty="0"/>
          </a:p>
        </p:txBody>
      </p:sp>
      <p:sp>
        <p:nvSpPr>
          <p:cNvPr id="3" name="Content Placeholder 2"/>
          <p:cNvSpPr>
            <a:spLocks noGrp="1"/>
          </p:cNvSpPr>
          <p:nvPr>
            <p:ph idx="1"/>
          </p:nvPr>
        </p:nvSpPr>
        <p:spPr/>
        <p:txBody>
          <a:bodyPr>
            <a:normAutofit/>
          </a:bodyPr>
          <a:lstStyle/>
          <a:p>
            <a:pPr marL="742950" lvl="0" indent="-742950">
              <a:buFont typeface="+mj-lt"/>
              <a:buAutoNum type="arabicPeriod"/>
            </a:pPr>
            <a:r>
              <a:rPr lang="en-US" sz="4400" b="1" dirty="0" smtClean="0"/>
              <a:t>The message</a:t>
            </a:r>
            <a:r>
              <a:rPr lang="en-US" sz="4400" dirty="0" smtClean="0"/>
              <a:t>-( the </a:t>
            </a:r>
            <a:r>
              <a:rPr lang="en-US" sz="4400" b="1" dirty="0" smtClean="0"/>
              <a:t>Content</a:t>
            </a:r>
            <a:r>
              <a:rPr lang="en-US" sz="4400" dirty="0" smtClean="0"/>
              <a:t>) the good news of ( Jesus) Gods Salvation</a:t>
            </a:r>
          </a:p>
          <a:p>
            <a:pPr marL="742950" lvl="0" indent="-742950">
              <a:buFont typeface="+mj-lt"/>
              <a:buAutoNum type="arabicPeriod"/>
            </a:pPr>
            <a:r>
              <a:rPr lang="en-US" sz="4400" b="1" dirty="0" smtClean="0"/>
              <a:t>The messenger</a:t>
            </a:r>
            <a:r>
              <a:rPr lang="en-US" sz="4400" dirty="0" smtClean="0"/>
              <a:t>-( the </a:t>
            </a:r>
            <a:r>
              <a:rPr lang="en-US" sz="4400" b="1" dirty="0" smtClean="0"/>
              <a:t>Courier</a:t>
            </a:r>
            <a:r>
              <a:rPr lang="en-US" sz="4400" dirty="0" smtClean="0"/>
              <a:t>) the evangelist ( Christian)</a:t>
            </a:r>
          </a:p>
          <a:p>
            <a:pPr marL="742950" indent="-742950">
              <a:buFont typeface="+mj-lt"/>
              <a:buAutoNum type="arabicPeriod"/>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800" b="1" dirty="0" smtClean="0"/>
              <a:t>TEXT: 1 </a:t>
            </a:r>
            <a:r>
              <a:rPr lang="en-JM" sz="4800" b="1" dirty="0"/>
              <a:t>Corinthians 9:22</a:t>
            </a:r>
          </a:p>
        </p:txBody>
      </p:sp>
      <p:sp>
        <p:nvSpPr>
          <p:cNvPr id="3" name="Content Placeholder 2"/>
          <p:cNvSpPr>
            <a:spLocks noGrp="1"/>
          </p:cNvSpPr>
          <p:nvPr>
            <p:ph idx="1"/>
          </p:nvPr>
        </p:nvSpPr>
        <p:spPr/>
        <p:txBody>
          <a:bodyPr>
            <a:normAutofit/>
          </a:bodyPr>
          <a:lstStyle/>
          <a:p>
            <a:r>
              <a:rPr lang="en-US" sz="4800" b="1" baseline="30000" dirty="0"/>
              <a:t>22 </a:t>
            </a:r>
            <a:r>
              <a:rPr lang="en-US" sz="4800" dirty="0"/>
              <a:t>To the weak I became weak, to win the weak. I have become all things to all people so that by all possible means I might save some.</a:t>
            </a:r>
            <a:endParaRPr lang="en-JM" sz="4800" dirty="0"/>
          </a:p>
        </p:txBody>
      </p:sp>
    </p:spTree>
    <p:extLst>
      <p:ext uri="{BB962C8B-B14F-4D97-AF65-F5344CB8AC3E}">
        <p14:creationId xmlns:p14="http://schemas.microsoft.com/office/powerpoint/2010/main" val="12407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Five components to effective Evangelism</a:t>
            </a:r>
            <a:endParaRPr lang="en-JM" dirty="0"/>
          </a:p>
        </p:txBody>
      </p:sp>
      <p:sp>
        <p:nvSpPr>
          <p:cNvPr id="3" name="Content Placeholder 2"/>
          <p:cNvSpPr>
            <a:spLocks noGrp="1"/>
          </p:cNvSpPr>
          <p:nvPr>
            <p:ph idx="1"/>
          </p:nvPr>
        </p:nvSpPr>
        <p:spPr/>
        <p:txBody>
          <a:bodyPr>
            <a:noAutofit/>
          </a:bodyPr>
          <a:lstStyle/>
          <a:p>
            <a:pPr marL="742950" lvl="0" indent="-742950">
              <a:buFont typeface="+mj-lt"/>
              <a:buAutoNum type="arabicPeriod" startAt="3"/>
            </a:pPr>
            <a:r>
              <a:rPr lang="en-US" sz="4000" b="1" dirty="0"/>
              <a:t>The lost-( condemned)</a:t>
            </a:r>
            <a:r>
              <a:rPr lang="en-US" sz="4000" dirty="0"/>
              <a:t>/seeker/sinner</a:t>
            </a:r>
          </a:p>
          <a:p>
            <a:pPr marL="742950" lvl="0" indent="-742950">
              <a:buFont typeface="+mj-lt"/>
              <a:buAutoNum type="arabicPeriod" startAt="3"/>
            </a:pPr>
            <a:r>
              <a:rPr lang="en-US" sz="4000" b="1" dirty="0"/>
              <a:t>The  Commissioner - Convincer/counsellor</a:t>
            </a:r>
            <a:r>
              <a:rPr lang="en-US" sz="4000" dirty="0"/>
              <a:t>/- the Holy Spirit, Spirit of God</a:t>
            </a:r>
          </a:p>
          <a:p>
            <a:pPr marL="742950" lvl="0" indent="-742950">
              <a:buFont typeface="+mj-lt"/>
              <a:buAutoNum type="arabicPeriod" startAt="3"/>
            </a:pPr>
            <a:r>
              <a:rPr lang="en-US" sz="4000" b="1" dirty="0"/>
              <a:t>The Context – </a:t>
            </a:r>
            <a:r>
              <a:rPr lang="en-US" sz="4000" dirty="0"/>
              <a:t>The location situation</a:t>
            </a:r>
          </a:p>
          <a:p>
            <a:pPr marL="742950" indent="-742950">
              <a:buFont typeface="+mj-lt"/>
              <a:buAutoNum type="arabicPeriod" startAt="3"/>
            </a:pPr>
            <a:endParaRPr lang="en-JM" sz="4000" dirty="0"/>
          </a:p>
        </p:txBody>
      </p:sp>
    </p:spTree>
    <p:extLst>
      <p:ext uri="{BB962C8B-B14F-4D97-AF65-F5344CB8AC3E}">
        <p14:creationId xmlns:p14="http://schemas.microsoft.com/office/powerpoint/2010/main" val="224736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a:t>
            </a:r>
            <a:r>
              <a:rPr lang="en-US" b="1" dirty="0" smtClean="0"/>
              <a:t>Does </a:t>
            </a:r>
            <a:r>
              <a:rPr lang="en-US" b="1" dirty="0"/>
              <a:t>Evangelism </a:t>
            </a:r>
            <a:r>
              <a:rPr lang="en-US" b="1" dirty="0" smtClean="0"/>
              <a:t>Work</a:t>
            </a:r>
            <a:r>
              <a:rPr lang="en-US" b="1" dirty="0"/>
              <a:t>?</a:t>
            </a:r>
            <a:r>
              <a:rPr lang="en-US" dirty="0"/>
              <a:t/>
            </a:r>
            <a:br>
              <a:rPr lang="en-US" dirty="0"/>
            </a:br>
            <a:r>
              <a:rPr lang="en-US" b="1" dirty="0" smtClean="0"/>
              <a:t>Components:</a:t>
            </a:r>
            <a:endParaRPr lang="en-US" b="1" dirty="0"/>
          </a:p>
        </p:txBody>
      </p:sp>
      <p:sp>
        <p:nvSpPr>
          <p:cNvPr id="3" name="Content Placeholder 2"/>
          <p:cNvSpPr>
            <a:spLocks noGrp="1"/>
          </p:cNvSpPr>
          <p:nvPr>
            <p:ph idx="1"/>
          </p:nvPr>
        </p:nvSpPr>
        <p:spPr/>
        <p:txBody>
          <a:bodyPr>
            <a:normAutofit/>
          </a:bodyPr>
          <a:lstStyle/>
          <a:p>
            <a:r>
              <a:rPr lang="en-US" sz="4400" b="1" dirty="0"/>
              <a:t>The Message- CONTENT</a:t>
            </a:r>
          </a:p>
          <a:p>
            <a:pPr>
              <a:buNone/>
            </a:pPr>
            <a:r>
              <a:rPr lang="en-US" sz="4400" dirty="0" smtClean="0"/>
              <a:t>	</a:t>
            </a:r>
          </a:p>
          <a:p>
            <a:r>
              <a:rPr lang="en-US" sz="4400" b="1" dirty="0" smtClean="0"/>
              <a:t>The </a:t>
            </a:r>
            <a:r>
              <a:rPr lang="en-US" sz="4400" b="1" dirty="0"/>
              <a:t>Messenger – COURIER</a:t>
            </a:r>
          </a:p>
          <a:p>
            <a:pPr>
              <a:buNone/>
            </a:pPr>
            <a:endParaRPr lang="en-JM" sz="4400" dirty="0" smtClean="0"/>
          </a:p>
          <a:p>
            <a:r>
              <a:rPr lang="en-US" sz="4400" b="1" dirty="0" smtClean="0"/>
              <a:t>The </a:t>
            </a:r>
            <a:r>
              <a:rPr lang="en-US" sz="4400" b="1" dirty="0"/>
              <a:t>Lost </a:t>
            </a:r>
            <a:r>
              <a:rPr lang="en-US" sz="4400" b="1" dirty="0" smtClean="0"/>
              <a:t>– CONDEMNED</a:t>
            </a:r>
          </a:p>
          <a:p>
            <a:endParaRPr lang="en-JM" sz="4400" b="1" dirty="0"/>
          </a:p>
          <a:p>
            <a:endParaRPr lang="en-JM" sz="4400" b="1" dirty="0" smtClean="0"/>
          </a:p>
          <a:p>
            <a:endParaRPr lang="en-US" sz="4400"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heel(1)">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does Evangelism work?</a:t>
            </a:r>
            <a:r>
              <a:rPr lang="en-US" dirty="0" smtClean="0"/>
              <a:t/>
            </a:r>
            <a:br>
              <a:rPr lang="en-US" dirty="0" smtClean="0"/>
            </a:br>
            <a:r>
              <a:rPr lang="en-US" b="1" dirty="0" smtClean="0"/>
              <a:t>Components</a:t>
            </a:r>
            <a:endParaRPr lang="en-US" b="1" dirty="0"/>
          </a:p>
        </p:txBody>
      </p:sp>
      <p:sp>
        <p:nvSpPr>
          <p:cNvPr id="3" name="Content Placeholder 2"/>
          <p:cNvSpPr>
            <a:spLocks noGrp="1"/>
          </p:cNvSpPr>
          <p:nvPr>
            <p:ph idx="1"/>
          </p:nvPr>
        </p:nvSpPr>
        <p:spPr/>
        <p:txBody>
          <a:bodyPr>
            <a:normAutofit/>
          </a:bodyPr>
          <a:lstStyle/>
          <a:p>
            <a:endParaRPr lang="en-US" dirty="0" smtClean="0"/>
          </a:p>
          <a:p>
            <a:r>
              <a:rPr lang="en-US" sz="4400" dirty="0" smtClean="0"/>
              <a:t>The </a:t>
            </a:r>
            <a:r>
              <a:rPr lang="en-US" sz="4400" dirty="0"/>
              <a:t>COMISSIONER </a:t>
            </a:r>
            <a:r>
              <a:rPr lang="en-US" sz="4400" dirty="0" smtClean="0"/>
              <a:t>– </a:t>
            </a:r>
            <a:r>
              <a:rPr lang="en-US" sz="4400" dirty="0"/>
              <a:t>COMFORTER </a:t>
            </a:r>
            <a:endParaRPr lang="en-US" sz="4400" dirty="0" smtClean="0"/>
          </a:p>
          <a:p>
            <a:endParaRPr lang="en-JM" sz="4400" dirty="0"/>
          </a:p>
          <a:p>
            <a:pPr>
              <a:buNone/>
            </a:pPr>
            <a:endParaRPr lang="en-US" sz="4400" dirty="0" smtClean="0"/>
          </a:p>
          <a:p>
            <a:r>
              <a:rPr lang="en-US" sz="4400" dirty="0" smtClean="0"/>
              <a:t>The </a:t>
            </a:r>
            <a:r>
              <a:rPr lang="en-US" sz="4400" dirty="0"/>
              <a:t>Context- Culture and </a:t>
            </a:r>
            <a:r>
              <a:rPr lang="en-US" sz="4400" dirty="0" smtClean="0"/>
              <a:t>situation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1000"/>
                                        <p:tgtEl>
                                          <p:spTgt spid="3">
                                            <p:txEl>
                                              <p:pRg st="4" end="4"/>
                                            </p:txEl>
                                          </p:spTgt>
                                        </p:tgtEl>
                                      </p:cBhvr>
                                    </p:animEffect>
                                    <p:anim calcmode="lin" valueType="num">
                                      <p:cBhvr>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Some Elements to Effective Sharing of  good News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sz="3600" dirty="0" smtClean="0"/>
              <a:t>The </a:t>
            </a:r>
            <a:r>
              <a:rPr lang="en-US" sz="3600" dirty="0"/>
              <a:t>Gospel can be </a:t>
            </a:r>
            <a:r>
              <a:rPr lang="en-US" sz="3600" dirty="0" smtClean="0"/>
              <a:t>shared </a:t>
            </a:r>
            <a:r>
              <a:rPr lang="en-US" sz="3600" dirty="0"/>
              <a:t>with just about anyone round us however we must be:</a:t>
            </a:r>
          </a:p>
          <a:p>
            <a:pPr marL="514350" lvl="0" indent="-514350">
              <a:buFont typeface="+mj-lt"/>
              <a:buAutoNum type="arabicPeriod"/>
            </a:pPr>
            <a:r>
              <a:rPr lang="en-US" b="1" dirty="0" smtClean="0"/>
              <a:t> </a:t>
            </a:r>
            <a:r>
              <a:rPr lang="en-US" sz="3600" b="1" dirty="0" smtClean="0"/>
              <a:t>Intentional.</a:t>
            </a:r>
            <a:endParaRPr lang="en-US" sz="3600" b="1" dirty="0"/>
          </a:p>
          <a:p>
            <a:pPr marL="514350" indent="-514350">
              <a:buFont typeface="+mj-lt"/>
              <a:buAutoNum type="arabicPeriod"/>
            </a:pPr>
            <a:r>
              <a:rPr lang="en-US" sz="3600" b="1" dirty="0"/>
              <a:t> </a:t>
            </a:r>
            <a:r>
              <a:rPr lang="en-US" sz="3600" b="1" dirty="0" smtClean="0"/>
              <a:t>Empowered.</a:t>
            </a:r>
          </a:p>
          <a:p>
            <a:pPr marL="514350" indent="-514350">
              <a:buFont typeface="+mj-lt"/>
              <a:buAutoNum type="arabicPeriod"/>
            </a:pPr>
            <a:r>
              <a:rPr lang="en-US" sz="3600" b="1" dirty="0" smtClean="0"/>
              <a:t>Engaging </a:t>
            </a:r>
          </a:p>
          <a:p>
            <a:pPr marL="514350" indent="-514350">
              <a:buFont typeface="+mj-lt"/>
              <a:buAutoNum type="arabicPeriod"/>
            </a:pPr>
            <a:r>
              <a:rPr lang="en-JM" sz="3600" b="1" dirty="0" smtClean="0"/>
              <a:t>Empowering</a:t>
            </a:r>
            <a:endParaRPr lang="en-US" sz="3600" b="1" dirty="0" smtClean="0"/>
          </a:p>
          <a:p>
            <a:pPr marL="514350" lvl="0" indent="-514350">
              <a:buFont typeface="+mj-lt"/>
              <a:buAutoNum type="arabicPeriod"/>
            </a:pPr>
            <a:r>
              <a:rPr lang="en-US" sz="3600" b="1" dirty="0" smtClean="0"/>
              <a:t>Equipped.</a:t>
            </a:r>
          </a:p>
          <a:p>
            <a:pPr lvl="0">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3">
                                            <p:txEl>
                                              <p:pRg st="2" end="2"/>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mph" presetSubtype="0" fill="hold" grpId="0" nodeType="clickEffect">
                                  <p:stCondLst>
                                    <p:cond delay="0"/>
                                  </p:stCondLst>
                                  <p:childTnLst>
                                    <p:animRot by="21600000">
                                      <p:cBhvr>
                                        <p:cTn id="23" dur="2000" fill="hold"/>
                                        <p:tgtEl>
                                          <p:spTgt spid="3">
                                            <p:txEl>
                                              <p:pRg st="3" end="3"/>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8" presetClass="emph" presetSubtype="0" fill="hold" grpId="0" nodeType="clickEffect">
                                  <p:stCondLst>
                                    <p:cond delay="0"/>
                                  </p:stCondLst>
                                  <p:childTnLst>
                                    <p:animRot by="21600000">
                                      <p:cBhvr>
                                        <p:cTn id="27" dur="2000" fill="hold"/>
                                        <p:tgtEl>
                                          <p:spTgt spid="3">
                                            <p:txEl>
                                              <p:pRg st="4" end="4"/>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8" presetClass="emph" presetSubtype="0" fill="hold" grpId="0" nodeType="clickEffect">
                                  <p:stCondLst>
                                    <p:cond delay="0"/>
                                  </p:stCondLst>
                                  <p:childTnLst>
                                    <p:animRot by="21600000">
                                      <p:cBhvr>
                                        <p:cTn id="31" dur="2000" fill="hold"/>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
            </a:r>
            <a:br>
              <a:rPr lang="en-US" sz="4800" b="1" dirty="0" smtClean="0"/>
            </a:br>
            <a:r>
              <a:rPr lang="en-US" sz="4800" b="1" dirty="0" smtClean="0"/>
              <a:t>Some Creative approaches</a:t>
            </a:r>
            <a:r>
              <a:rPr lang="en-US" sz="4800" dirty="0" smtClean="0"/>
              <a:t/>
            </a:r>
            <a:br>
              <a:rPr lang="en-US" sz="4800" dirty="0" smtClean="0"/>
            </a:br>
            <a:endParaRPr lang="en-US" sz="4800" dirty="0"/>
          </a:p>
        </p:txBody>
      </p:sp>
      <p:sp>
        <p:nvSpPr>
          <p:cNvPr id="3" name="Content Placeholder 2"/>
          <p:cNvSpPr>
            <a:spLocks noGrp="1"/>
          </p:cNvSpPr>
          <p:nvPr>
            <p:ph idx="1"/>
          </p:nvPr>
        </p:nvSpPr>
        <p:spPr/>
        <p:txBody>
          <a:bodyPr/>
          <a:lstStyle/>
          <a:p>
            <a:pPr lvl="0"/>
            <a:r>
              <a:rPr lang="en-US" b="1" dirty="0" smtClean="0"/>
              <a:t>Praying for people</a:t>
            </a:r>
          </a:p>
          <a:p>
            <a:pPr lvl="0"/>
            <a:r>
              <a:rPr lang="en-US" b="1" dirty="0" smtClean="0"/>
              <a:t>Inviting person to church</a:t>
            </a:r>
          </a:p>
          <a:p>
            <a:pPr lvl="0"/>
            <a:r>
              <a:rPr lang="en-US" b="1" dirty="0" smtClean="0"/>
              <a:t>Meeting their needs</a:t>
            </a:r>
          </a:p>
          <a:p>
            <a:pPr lvl="0"/>
            <a:r>
              <a:rPr lang="en-US" b="1" dirty="0" smtClean="0"/>
              <a:t>Testimony</a:t>
            </a:r>
          </a:p>
          <a:p>
            <a:pPr lvl="0"/>
            <a:r>
              <a:rPr lang="en-US" b="1" dirty="0" smtClean="0"/>
              <a:t>Roman </a:t>
            </a:r>
            <a:r>
              <a:rPr lang="en-US" b="1" dirty="0" smtClean="0"/>
              <a:t>Road </a:t>
            </a:r>
            <a:r>
              <a:rPr lang="en-US" b="1" dirty="0" smtClean="0"/>
              <a:t>Trip </a:t>
            </a:r>
            <a:r>
              <a:rPr lang="en-US" b="1" dirty="0" smtClean="0"/>
              <a:t>Challenge</a:t>
            </a:r>
          </a:p>
          <a:p>
            <a:pPr lvl="0"/>
            <a:r>
              <a:rPr lang="en-JM" dirty="0" smtClean="0"/>
              <a:t>ABC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circle(in)">
                                      <p:cBhvr>
                                        <p:cTn id="4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Steps to follow in sharing the Good News</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lvl="0">
              <a:buFont typeface="Wingdings" pitchFamily="2" charset="2"/>
              <a:buChar char="Ø"/>
            </a:pPr>
            <a:endParaRPr lang="en-JM" sz="4400" dirty="0" smtClean="0"/>
          </a:p>
          <a:p>
            <a:pPr lvl="0">
              <a:buFont typeface="Wingdings" pitchFamily="2" charset="2"/>
              <a:buChar char="Ø"/>
            </a:pPr>
            <a:r>
              <a:rPr lang="en-JM" sz="4400" dirty="0" smtClean="0"/>
              <a:t>Engage</a:t>
            </a:r>
            <a:endParaRPr lang="en-US" sz="4400" dirty="0"/>
          </a:p>
          <a:p>
            <a:pPr lvl="0">
              <a:buNone/>
            </a:pPr>
            <a:endParaRPr lang="en-US" sz="4400" dirty="0" smtClean="0"/>
          </a:p>
          <a:p>
            <a:pPr lvl="0">
              <a:buFont typeface="Wingdings" pitchFamily="2" charset="2"/>
              <a:buChar char="Ø"/>
            </a:pPr>
            <a:r>
              <a:rPr lang="en-US" sz="4400" dirty="0" smtClean="0"/>
              <a:t>Ignite</a:t>
            </a:r>
          </a:p>
          <a:p>
            <a:pPr>
              <a:buFont typeface="Wingdings" pitchFamily="2" charset="2"/>
              <a:buChar char="Ø"/>
            </a:pPr>
            <a:endParaRPr lang="en-US" sz="4400" dirty="0"/>
          </a:p>
          <a:p>
            <a:pPr lvl="0">
              <a:buFont typeface="Wingdings" pitchFamily="2" charset="2"/>
              <a:buChar char="Ø"/>
            </a:pPr>
            <a:endParaRPr lang="en-US" sz="4400" dirty="0" smtClean="0"/>
          </a:p>
          <a:p>
            <a:pPr>
              <a:buFont typeface="Wingdings" pitchFamily="2" charset="2"/>
              <a:buChar char="Ø"/>
            </a:pPr>
            <a:endParaRPr lang="en-US" sz="4400" dirty="0"/>
          </a:p>
          <a:p>
            <a:pPr lvl="0">
              <a:buNone/>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to follow in sharing the Good News</a:t>
            </a:r>
            <a:endParaRPr lang="en-US" dirty="0"/>
          </a:p>
        </p:txBody>
      </p:sp>
      <p:sp>
        <p:nvSpPr>
          <p:cNvPr id="3" name="Content Placeholder 2"/>
          <p:cNvSpPr>
            <a:spLocks noGrp="1"/>
          </p:cNvSpPr>
          <p:nvPr>
            <p:ph idx="1"/>
          </p:nvPr>
        </p:nvSpPr>
        <p:spPr/>
        <p:txBody>
          <a:bodyPr/>
          <a:lstStyle/>
          <a:p>
            <a:pPr lvl="0">
              <a:buFont typeface="Wingdings" pitchFamily="2" charset="2"/>
              <a:buChar char="Ø"/>
            </a:pPr>
            <a:r>
              <a:rPr lang="en-US" sz="4800" dirty="0" smtClean="0"/>
              <a:t>Interact( Explain)</a:t>
            </a:r>
          </a:p>
          <a:p>
            <a:pPr lvl="0">
              <a:buNone/>
            </a:pPr>
            <a:endParaRPr lang="en-US" sz="4800" dirty="0" smtClean="0"/>
          </a:p>
          <a:p>
            <a:pPr lvl="0">
              <a:buFont typeface="Wingdings" pitchFamily="2" charset="2"/>
              <a:buChar char="Ø"/>
            </a:pPr>
            <a:r>
              <a:rPr lang="en-JM" sz="4800" dirty="0" smtClean="0"/>
              <a:t>Invite </a:t>
            </a:r>
            <a:r>
              <a:rPr lang="en-US" sz="4800" dirty="0" smtClean="0"/>
              <a:t>ABC</a:t>
            </a:r>
            <a:endParaRPr lang="en-JM" sz="4800" dirty="0" smtClean="0"/>
          </a:p>
          <a:p>
            <a:pPr lvl="0">
              <a:buFont typeface="Wingdings" pitchFamily="2" charset="2"/>
              <a:buChar char="Ø"/>
            </a:pPr>
            <a:endParaRPr lang="en-JM" sz="4800" dirty="0" smtClean="0"/>
          </a:p>
          <a:p>
            <a:pPr lvl="0">
              <a:buFont typeface="Wingdings" pitchFamily="2" charset="2"/>
              <a:buChar char="Ø"/>
            </a:pPr>
            <a:r>
              <a:rPr lang="en-JM" sz="4800" dirty="0" smtClean="0"/>
              <a:t>Enlist</a:t>
            </a:r>
          </a:p>
          <a:p>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down)">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TEXT: Romans 10:9-17 </a:t>
            </a:r>
            <a:endParaRPr lang="en-JM" b="1"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dirty="0"/>
              <a:t>That if thou shalt confess with thy mouth the Lord Jesus, and shalt believe in thine heart that God hath raised him from the dead, thou shalt be saved.</a:t>
            </a:r>
          </a:p>
          <a:p>
            <a:r>
              <a:rPr lang="en-US" b="1" baseline="30000" dirty="0"/>
              <a:t>10 </a:t>
            </a:r>
            <a:r>
              <a:rPr lang="en-US" dirty="0"/>
              <a:t>For with the heart man believeth unto righteousness; and with the mouth confession is made unto salvation.</a:t>
            </a:r>
          </a:p>
          <a:p>
            <a:r>
              <a:rPr lang="en-US" b="1" baseline="30000" dirty="0"/>
              <a:t>11 </a:t>
            </a:r>
            <a:r>
              <a:rPr lang="en-US" dirty="0"/>
              <a:t>For the scripture </a:t>
            </a:r>
            <a:r>
              <a:rPr lang="en-US" dirty="0" err="1"/>
              <a:t>saith</a:t>
            </a:r>
            <a:r>
              <a:rPr lang="en-US" dirty="0"/>
              <a:t>, Whosoever believeth on him shall not be ashamed.</a:t>
            </a:r>
          </a:p>
          <a:p>
            <a:endParaRPr lang="en-JM" dirty="0"/>
          </a:p>
        </p:txBody>
      </p:sp>
    </p:spTree>
    <p:extLst>
      <p:ext uri="{BB962C8B-B14F-4D97-AF65-F5344CB8AC3E}">
        <p14:creationId xmlns:p14="http://schemas.microsoft.com/office/powerpoint/2010/main" val="1080295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a:t>TEXT: Romans </a:t>
            </a:r>
            <a:r>
              <a:rPr lang="en-JM" b="1" dirty="0" smtClean="0"/>
              <a:t>10:9-17 </a:t>
            </a:r>
            <a:endParaRPr lang="en-JM" dirty="0"/>
          </a:p>
        </p:txBody>
      </p:sp>
      <p:sp>
        <p:nvSpPr>
          <p:cNvPr id="3" name="Content Placeholder 2"/>
          <p:cNvSpPr>
            <a:spLocks noGrp="1"/>
          </p:cNvSpPr>
          <p:nvPr>
            <p:ph idx="1"/>
          </p:nvPr>
        </p:nvSpPr>
        <p:spPr/>
        <p:txBody>
          <a:bodyPr>
            <a:normAutofit lnSpcReduction="10000"/>
          </a:bodyPr>
          <a:lstStyle/>
          <a:p>
            <a:r>
              <a:rPr lang="en-US" b="1" baseline="30000" dirty="0"/>
              <a:t>12 </a:t>
            </a:r>
            <a:r>
              <a:rPr lang="en-US" dirty="0"/>
              <a:t>For there is no difference between the Jew and the Greek: for the same Lord over all is rich unto all that call upon him.</a:t>
            </a:r>
          </a:p>
          <a:p>
            <a:r>
              <a:rPr lang="en-US" b="1" baseline="30000" dirty="0"/>
              <a:t>13 </a:t>
            </a:r>
            <a:r>
              <a:rPr lang="en-US" dirty="0"/>
              <a:t>For whosoever shall call upon the name of the Lord shall be saved.</a:t>
            </a:r>
          </a:p>
          <a:p>
            <a:r>
              <a:rPr lang="en-US" b="1" baseline="30000" dirty="0"/>
              <a:t>14 </a:t>
            </a:r>
            <a:r>
              <a:rPr lang="en-US" dirty="0"/>
              <a:t>How then shall they call on him in whom they have not believed? and how shall they believe in him of whom they have not heard? and how shall they hear without a preacher</a:t>
            </a:r>
            <a:r>
              <a:rPr lang="en-US" dirty="0" smtClean="0"/>
              <a:t>?</a:t>
            </a:r>
            <a:endParaRPr lang="en-US" dirty="0"/>
          </a:p>
        </p:txBody>
      </p:sp>
    </p:spTree>
    <p:extLst>
      <p:ext uri="{BB962C8B-B14F-4D97-AF65-F5344CB8AC3E}">
        <p14:creationId xmlns:p14="http://schemas.microsoft.com/office/powerpoint/2010/main" val="3058645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a:t>TEXT: Romans </a:t>
            </a:r>
            <a:r>
              <a:rPr lang="en-JM" b="1" dirty="0" smtClean="0"/>
              <a:t>10:9-17 </a:t>
            </a:r>
            <a:endParaRPr lang="en-JM" dirty="0"/>
          </a:p>
        </p:txBody>
      </p:sp>
      <p:sp>
        <p:nvSpPr>
          <p:cNvPr id="3" name="Content Placeholder 2"/>
          <p:cNvSpPr>
            <a:spLocks noGrp="1"/>
          </p:cNvSpPr>
          <p:nvPr>
            <p:ph idx="1"/>
          </p:nvPr>
        </p:nvSpPr>
        <p:spPr/>
        <p:txBody>
          <a:bodyPr>
            <a:normAutofit lnSpcReduction="10000"/>
          </a:bodyPr>
          <a:lstStyle/>
          <a:p>
            <a:r>
              <a:rPr lang="en-US" b="1" baseline="30000" dirty="0"/>
              <a:t>15 </a:t>
            </a:r>
            <a:r>
              <a:rPr lang="en-US" dirty="0"/>
              <a:t>And how shall they preach, except they be sent? as it is written, How beautiful are the feet of them that preach the gospel of peace, and bring glad tidings of good things!</a:t>
            </a:r>
          </a:p>
          <a:p>
            <a:r>
              <a:rPr lang="en-US" b="1" baseline="30000" dirty="0"/>
              <a:t>16 </a:t>
            </a:r>
            <a:r>
              <a:rPr lang="en-US" dirty="0"/>
              <a:t>But they have not all obeyed the gospel. For Esaias </a:t>
            </a:r>
            <a:r>
              <a:rPr lang="en-US" dirty="0" err="1"/>
              <a:t>saith</a:t>
            </a:r>
            <a:r>
              <a:rPr lang="en-US" dirty="0"/>
              <a:t>, Lord, who hath believed our report?</a:t>
            </a:r>
          </a:p>
          <a:p>
            <a:r>
              <a:rPr lang="en-US" b="1" baseline="30000" dirty="0"/>
              <a:t>17 </a:t>
            </a:r>
            <a:r>
              <a:rPr lang="en-US" dirty="0"/>
              <a:t>So then faith cometh by hearing, and hearing by the word of God.</a:t>
            </a:r>
          </a:p>
          <a:p>
            <a:endParaRPr lang="en-JM" dirty="0"/>
          </a:p>
          <a:p>
            <a:endParaRPr lang="en-JM" dirty="0"/>
          </a:p>
        </p:txBody>
      </p:sp>
    </p:spTree>
    <p:extLst>
      <p:ext uri="{BB962C8B-B14F-4D97-AF65-F5344CB8AC3E}">
        <p14:creationId xmlns:p14="http://schemas.microsoft.com/office/powerpoint/2010/main" val="186621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solidFill>
                  <a:schemeClr val="accent6">
                    <a:lumMod val="75000"/>
                  </a:schemeClr>
                </a:solidFill>
              </a:rPr>
              <a:t>This Town Needs YOU!!!</a:t>
            </a:r>
            <a:endParaRPr lang="en-US" b="1" dirty="0">
              <a:solidFill>
                <a:schemeClr val="accent6">
                  <a:lumMod val="75000"/>
                </a:schemeClr>
              </a:solidFill>
            </a:endParaRPr>
          </a:p>
        </p:txBody>
      </p:sp>
      <p:pic>
        <p:nvPicPr>
          <p:cNvPr id="2050" name="Picture 2" descr="https://upload.wikimedia.org/wikipedia/commons/thumb/3/3c/May-Pen-map.jpg/300px-May-Pen-map.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052736"/>
            <a:ext cx="8229600" cy="54726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u="sng" dirty="0" smtClean="0"/>
              <a:t/>
            </a:r>
            <a:br>
              <a:rPr lang="en-US" sz="6000" b="1" u="sng" dirty="0" smtClean="0"/>
            </a:br>
            <a:r>
              <a:rPr lang="en-US" sz="6000" b="1" u="sng" dirty="0" smtClean="0"/>
              <a:t>Introduction</a:t>
            </a:r>
            <a:r>
              <a:rPr lang="en-US" b="1" u="sng" dirty="0" smtClean="0"/>
              <a:t>: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a:bodyPr>
          <a:lstStyle/>
          <a:p>
            <a:r>
              <a:rPr lang="en-US" sz="4000" dirty="0" smtClean="0"/>
              <a:t>The </a:t>
            </a:r>
            <a:r>
              <a:rPr lang="en-US" sz="4000" dirty="0"/>
              <a:t>methods of doing evangelism are as diverse as there are believers. Not with standing this fact many Christians still get stuck with special or exclusive methods, paying little attention to relevance and their outcomes. </a:t>
            </a:r>
            <a:endParaRPr lang="en-US" sz="40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JM" dirty="0"/>
          </a:p>
        </p:txBody>
      </p:sp>
      <p:sp>
        <p:nvSpPr>
          <p:cNvPr id="3" name="Content Placeholder 2"/>
          <p:cNvSpPr>
            <a:spLocks noGrp="1"/>
          </p:cNvSpPr>
          <p:nvPr>
            <p:ph idx="1"/>
          </p:nvPr>
        </p:nvSpPr>
        <p:spPr/>
        <p:txBody>
          <a:bodyPr>
            <a:normAutofit/>
          </a:bodyPr>
          <a:lstStyle/>
          <a:p>
            <a:r>
              <a:rPr lang="en-US" sz="4000" dirty="0"/>
              <a:t>Consequently, the joy of evangelism gets stifled by overuse or insistence on particular and sometimes ineffective approaches to reaching others with the gospel. </a:t>
            </a:r>
          </a:p>
          <a:p>
            <a:endParaRPr lang="en-JM" sz="4000" dirty="0"/>
          </a:p>
        </p:txBody>
      </p:sp>
    </p:spTree>
    <p:extLst>
      <p:ext uri="{BB962C8B-B14F-4D97-AF65-F5344CB8AC3E}">
        <p14:creationId xmlns:p14="http://schemas.microsoft.com/office/powerpoint/2010/main" val="1035401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JM" dirty="0"/>
          </a:p>
        </p:txBody>
      </p:sp>
      <p:sp>
        <p:nvSpPr>
          <p:cNvPr id="3" name="Content Placeholder 2"/>
          <p:cNvSpPr>
            <a:spLocks noGrp="1"/>
          </p:cNvSpPr>
          <p:nvPr>
            <p:ph idx="1"/>
          </p:nvPr>
        </p:nvSpPr>
        <p:spPr>
          <a:xfrm>
            <a:off x="457200" y="1600200"/>
            <a:ext cx="8229600" cy="4925144"/>
          </a:xfrm>
        </p:spPr>
        <p:txBody>
          <a:bodyPr>
            <a:noAutofit/>
          </a:bodyPr>
          <a:lstStyle/>
          <a:p>
            <a:r>
              <a:rPr lang="en-US" sz="4000" dirty="0"/>
              <a:t>In this training we will examine the fundamentals of evangelism and then turn our attention to other CREATIVE and culturally relevant METHODS of reaching the current generation with the unchanging message of the good news of Jesus Christ.</a:t>
            </a:r>
          </a:p>
          <a:p>
            <a:endParaRPr lang="en-JM" sz="4000" dirty="0"/>
          </a:p>
        </p:txBody>
      </p:sp>
    </p:spTree>
    <p:extLst>
      <p:ext uri="{BB962C8B-B14F-4D97-AF65-F5344CB8AC3E}">
        <p14:creationId xmlns:p14="http://schemas.microsoft.com/office/powerpoint/2010/main" val="3888187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6193</TotalTime>
  <Words>653</Words>
  <Application>Microsoft Office PowerPoint</Application>
  <PresentationFormat>On-screen Show (4:3)</PresentationFormat>
  <Paragraphs>95</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Office Theme</vt:lpstr>
      <vt:lpstr>Creative Conversational Evangelism </vt:lpstr>
      <vt:lpstr>TEXT: 1 Corinthians 9:22</vt:lpstr>
      <vt:lpstr>TEXT: Romans 10:9-17 </vt:lpstr>
      <vt:lpstr>TEXT: Romans 10:9-17 </vt:lpstr>
      <vt:lpstr>TEXT: Romans 10:9-17 </vt:lpstr>
      <vt:lpstr>This Town Needs YOU!!!</vt:lpstr>
      <vt:lpstr> Introduction:  </vt:lpstr>
      <vt:lpstr>Introduction:</vt:lpstr>
      <vt:lpstr>Introduction:</vt:lpstr>
      <vt:lpstr> What is Evangelism? </vt:lpstr>
      <vt:lpstr> What is Evangelism? </vt:lpstr>
      <vt:lpstr> What is Evangelism? </vt:lpstr>
      <vt:lpstr>EVANGELISM</vt:lpstr>
      <vt:lpstr> So What is EVANGELISM? </vt:lpstr>
      <vt:lpstr> What is Creative/ Conversational Evangelism?  </vt:lpstr>
      <vt:lpstr>PowerPoint Presentation</vt:lpstr>
      <vt:lpstr>How does Evangelism work? </vt:lpstr>
      <vt:lpstr>How does Evangelism work? </vt:lpstr>
      <vt:lpstr> Five components to effective Evangelism </vt:lpstr>
      <vt:lpstr>Five components to effective Evangelism</vt:lpstr>
      <vt:lpstr>How Does Evangelism Work? Components:</vt:lpstr>
      <vt:lpstr>How does Evangelism work? Components</vt:lpstr>
      <vt:lpstr> Some Elements to Effective Sharing of  good News </vt:lpstr>
      <vt:lpstr> Some Creative approaches </vt:lpstr>
      <vt:lpstr> Steps to follow in sharing the Good News </vt:lpstr>
      <vt:lpstr>Steps to follow in sharing the Good News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Conversational Evangelism</dc:title>
  <dc:creator>New Testament</dc:creator>
  <cp:lastModifiedBy>James Small</cp:lastModifiedBy>
  <cp:revision>15</cp:revision>
  <dcterms:created xsi:type="dcterms:W3CDTF">2020-02-19T16:34:59Z</dcterms:created>
  <dcterms:modified xsi:type="dcterms:W3CDTF">2021-02-04T00:01:49Z</dcterms:modified>
</cp:coreProperties>
</file>